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3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ПРИЕМНАЯ СЕМЬЯ ДЛЯ ГРАЖДАН ПОЖИЛОГО ВОЗРАСТА И ИНВАЛИДОВ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7" y="1700808"/>
            <a:ext cx="527864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9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1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9"/>
            <a:ext cx="7128792" cy="3816424"/>
          </a:xfrm>
        </p:spPr>
        <p:txBody>
          <a:bodyPr/>
          <a:lstStyle/>
          <a:p>
            <a:pPr algn="just"/>
            <a:r>
              <a:rPr lang="ru-RU" b="1" dirty="0"/>
              <a:t>Выявление</a:t>
            </a:r>
            <a:r>
              <a:rPr lang="ru-RU" dirty="0"/>
              <a:t> и осуществление учета лиц, нуждающихся в социальных услугах, и лиц, изъявивших желание организовать приемную </a:t>
            </a:r>
            <a:r>
              <a:rPr lang="ru-RU" dirty="0" smtClean="0"/>
              <a:t>семью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базы данных помощников и подопечных</a:t>
            </a:r>
          </a:p>
        </p:txBody>
      </p:sp>
    </p:spTree>
    <p:extLst>
      <p:ext uri="{BB962C8B-B14F-4D97-AF65-F5344CB8AC3E}">
        <p14:creationId xmlns:p14="http://schemas.microsoft.com/office/powerpoint/2010/main" val="369091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ВЫЯВЛЕНИЕ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05678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Клиенты, </a:t>
            </a:r>
            <a:r>
              <a:rPr lang="ru-RU" dirty="0" smtClean="0"/>
              <a:t>состоящие </a:t>
            </a:r>
            <a:r>
              <a:rPr lang="ru-RU" dirty="0"/>
              <a:t>очереди в </a:t>
            </a:r>
            <a:r>
              <a:rPr lang="ru-RU" dirty="0" smtClean="0"/>
              <a:t>стационарные </a:t>
            </a:r>
            <a:r>
              <a:rPr lang="ru-RU" dirty="0"/>
              <a:t>учреждения социального обслуживания </a:t>
            </a:r>
            <a:endParaRPr lang="ru-RU" dirty="0" smtClean="0"/>
          </a:p>
          <a:p>
            <a:pPr algn="just"/>
            <a:r>
              <a:rPr lang="ru-RU" dirty="0"/>
              <a:t>Клиенты, состоящие очереди в стационарные учреждения социального обслуживания на очереди для принятия в отделения социального обслуживания на </a:t>
            </a:r>
            <a:r>
              <a:rPr lang="ru-RU" dirty="0" smtClean="0"/>
              <a:t>дому</a:t>
            </a:r>
          </a:p>
          <a:p>
            <a:pPr algn="just"/>
            <a:r>
              <a:rPr lang="ru-RU" dirty="0"/>
              <a:t>Взаимодействие с общественными организациями, учреждениями, СМИ, советами многоквартирных домов и др.</a:t>
            </a:r>
          </a:p>
        </p:txBody>
      </p:sp>
    </p:spTree>
    <p:extLst>
      <p:ext uri="{BB962C8B-B14F-4D97-AF65-F5344CB8AC3E}">
        <p14:creationId xmlns:p14="http://schemas.microsoft.com/office/powerpoint/2010/main" val="256372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2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7200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Проведение обследования материально - бытового положения лиц, изъявивших желание организовать приемную семью, и лиц, нуждающихся в социальном обслуживании и уходе     - </a:t>
            </a:r>
            <a:r>
              <a:rPr lang="ru-RU" dirty="0" smtClean="0"/>
              <a:t>  Акт </a:t>
            </a:r>
            <a:r>
              <a:rPr lang="ru-RU" dirty="0"/>
              <a:t>обследования материально-бытовых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97345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344816" cy="4525963"/>
          </a:xfrm>
        </p:spPr>
        <p:txBody>
          <a:bodyPr/>
          <a:lstStyle/>
          <a:p>
            <a:pPr algn="just"/>
            <a:r>
              <a:rPr lang="ru-RU" dirty="0"/>
              <a:t>Проведение подготовки лиц, изъявивших желание организовать приемную семью (помощников и подопечных </a:t>
            </a:r>
            <a:r>
              <a:rPr lang="ru-RU" dirty="0" smtClean="0"/>
              <a:t>):</a:t>
            </a:r>
          </a:p>
          <a:p>
            <a:pPr algn="just"/>
            <a:r>
              <a:rPr lang="ru-RU" dirty="0"/>
              <a:t>- Оформление пакета </a:t>
            </a:r>
            <a:r>
              <a:rPr lang="ru-RU" dirty="0" smtClean="0"/>
              <a:t>документов </a:t>
            </a:r>
            <a:r>
              <a:rPr lang="ru-RU" dirty="0"/>
              <a:t>для организации приемной </a:t>
            </a:r>
            <a:r>
              <a:rPr lang="ru-RU" dirty="0" smtClean="0"/>
              <a:t>семьи</a:t>
            </a:r>
          </a:p>
          <a:p>
            <a:pPr algn="just"/>
            <a:r>
              <a:rPr lang="ru-RU" dirty="0" smtClean="0"/>
              <a:t>- Формирование личного 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69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Пакет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720080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Помощник</a:t>
            </a:r>
            <a:r>
              <a:rPr lang="ru-RU" b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заявление;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копия паспорта гражданина Российской Федерации или иного документа, удостоверяющего личность помощника и подтверждающего проживание (регистрацию) на территории Ярославской области;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документ органа местного самоуправления муниципального образования области или организаций жилищно-коммунального хозяйства, содержащий сведения о совместно проживающих с помощником совершеннолетних и несовершеннолетних гражданах, с указанием размера общей площади жилого помещения;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справки учреждений здравоохранения об отсутствии у помощника медицинских противопоказаний;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копия пенсионного страхового свидетельства;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копия правоустанавливающего (право подтверждающего) документа на недвижимое имущество, в случае организации приемной семьи у помощника. (формы документов, утверждены приказом Департамента труда и социальной поддержки населения Ярославской области от08.10.2012г. № 117/12)</a:t>
            </a:r>
          </a:p>
        </p:txBody>
      </p:sp>
    </p:spTree>
    <p:extLst>
      <p:ext uri="{BB962C8B-B14F-4D97-AF65-F5344CB8AC3E}">
        <p14:creationId xmlns:p14="http://schemas.microsoft.com/office/powerpoint/2010/main" val="396690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Пакет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272808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 smtClean="0">
                <a:latin typeface="+mj-lt"/>
              </a:rPr>
              <a:t>         </a:t>
            </a:r>
            <a:r>
              <a:rPr lang="ru-RU" sz="72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Подопечный:</a:t>
            </a:r>
          </a:p>
          <a:p>
            <a:endParaRPr lang="ru-RU" sz="4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- заявление; </a:t>
            </a:r>
            <a:endParaRPr lang="ru-RU" sz="72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копия паспорта гражданина Российской Федерации или иного документа, удостоверяющего личность подопечного и подтверждающего проживание (регистрацию) на территории Ярославской области; </a:t>
            </a:r>
            <a:endParaRPr lang="ru-RU" sz="72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справка органа, осуществляющего пенсионное обеспечение, о виде и размере получаемой пенсии; </a:t>
            </a:r>
            <a:endParaRPr lang="ru-RU" sz="72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документ органа местного самоуправления муниципального образования области или организаций жилищно-коммунального хозяйства, содержащий сведения о совместно проживающих с подопечным совершеннолетних и несовершеннолетних гражданах, гражданах, с указанием </a:t>
            </a:r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размера </a:t>
            </a:r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общей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площади </a:t>
            </a:r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жилого </a:t>
            </a:r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помещения; </a:t>
            </a:r>
          </a:p>
          <a:p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справки учреждений здравоохранения об отсутствии у подопечного медицинских противопоказаний; </a:t>
            </a:r>
            <a:endParaRPr lang="ru-RU" sz="72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72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7200" dirty="0">
                <a:latin typeface="+mj-lt"/>
                <a:ea typeface="Arial Unicode MS" pitchFamily="34" charset="-128"/>
                <a:cs typeface="Arial Unicode MS" pitchFamily="34" charset="-128"/>
              </a:rPr>
              <a:t>копия правоустанавливающего (право подтверждающего) документа на недвижимое имущество, в случае организации приемной семьи у подопечного. (формы документов, утверждены приказом Департамента труда и социальной поддержки населения Ярославской области от08.10.2012г. № 117/12)</a:t>
            </a:r>
          </a:p>
        </p:txBody>
      </p:sp>
    </p:spTree>
    <p:extLst>
      <p:ext uri="{BB962C8B-B14F-4D97-AF65-F5344CB8AC3E}">
        <p14:creationId xmlns:p14="http://schemas.microsoft.com/office/powerpoint/2010/main" val="56944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Пакет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200800" cy="485313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ДОПОЛНИТЕЛЬНО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копия индивидуальной программы реабилитации инвалида, разработанная </a:t>
            </a:r>
            <a:r>
              <a:rPr lang="ru-RU" dirty="0" smtClean="0"/>
              <a:t> </a:t>
            </a:r>
            <a:r>
              <a:rPr lang="ru-RU" dirty="0"/>
              <a:t>и выданная </a:t>
            </a:r>
            <a:r>
              <a:rPr lang="ru-RU" dirty="0" smtClean="0"/>
              <a:t> </a:t>
            </a:r>
            <a:r>
              <a:rPr lang="ru-RU" dirty="0"/>
              <a:t>учреждением </a:t>
            </a:r>
            <a:r>
              <a:rPr lang="ru-RU" dirty="0" smtClean="0"/>
              <a:t>медико-социальной </a:t>
            </a:r>
            <a:r>
              <a:rPr lang="ru-RU" dirty="0"/>
              <a:t>социальной экспертизы (при наличии);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справки </a:t>
            </a:r>
            <a:r>
              <a:rPr lang="ru-RU" dirty="0"/>
              <a:t>об отсутствии судимости помощника;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В </a:t>
            </a:r>
            <a:r>
              <a:rPr lang="ru-RU" b="1" dirty="0"/>
              <a:t>случае выбора места проживания приемной семьи у помощника дополнительно представляются следующие документы: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>
              <a:buFontTx/>
              <a:buChar char="-"/>
            </a:pPr>
            <a:r>
              <a:rPr lang="ru-RU" dirty="0" smtClean="0"/>
              <a:t>письменное </a:t>
            </a:r>
            <a:r>
              <a:rPr lang="ru-RU" dirty="0"/>
              <a:t>согласие всех совершеннолетних совместно проживающих </a:t>
            </a:r>
            <a:r>
              <a:rPr lang="ru-RU" dirty="0" smtClean="0"/>
              <a:t> </a:t>
            </a:r>
            <a:r>
              <a:rPr lang="ru-RU" dirty="0"/>
              <a:t>членов семьи, в том числе временно </a:t>
            </a:r>
            <a:r>
              <a:rPr lang="ru-RU" dirty="0" smtClean="0"/>
              <a:t>отсутствующих</a:t>
            </a:r>
            <a:r>
              <a:rPr lang="ru-RU" dirty="0"/>
              <a:t>, на совместное проживание с подопечным;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справки учреждений здравоохранения об отсутствии у всех совершеннолетних совместно проживающих членов семьи помощника медицинских противопоказаний.</a:t>
            </a:r>
          </a:p>
        </p:txBody>
      </p:sp>
    </p:spTree>
    <p:extLst>
      <p:ext uri="{BB962C8B-B14F-4D97-AF65-F5344CB8AC3E}">
        <p14:creationId xmlns:p14="http://schemas.microsoft.com/office/powerpoint/2010/main" val="385779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программы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04856" cy="47811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Организация </a:t>
            </a:r>
            <a:r>
              <a:rPr lang="ru-RU" b="1" dirty="0"/>
              <a:t>и сопровождение приемной семьи </a:t>
            </a:r>
            <a:endParaRPr lang="ru-RU" b="1" dirty="0" smtClean="0"/>
          </a:p>
          <a:p>
            <a:r>
              <a:rPr lang="ru-RU" dirty="0" smtClean="0"/>
              <a:t>заключение </a:t>
            </a:r>
            <a:r>
              <a:rPr lang="ru-RU" dirty="0"/>
              <a:t>трехстороннего соглашения (договора); </a:t>
            </a:r>
            <a:endParaRPr lang="ru-RU" dirty="0" smtClean="0"/>
          </a:p>
          <a:p>
            <a:r>
              <a:rPr lang="ru-RU" dirty="0" smtClean="0"/>
              <a:t>консультативная</a:t>
            </a:r>
            <a:r>
              <a:rPr lang="ru-RU" dirty="0"/>
              <a:t>, социально-психологическая помощь приемной семье; </a:t>
            </a:r>
            <a:endParaRPr lang="ru-RU" dirty="0" smtClean="0"/>
          </a:p>
          <a:p>
            <a:r>
              <a:rPr lang="ru-RU" dirty="0" smtClean="0"/>
              <a:t>контроль за </a:t>
            </a:r>
            <a:r>
              <a:rPr lang="ru-RU" dirty="0"/>
              <a:t>выполнением </a:t>
            </a:r>
            <a:r>
              <a:rPr lang="ru-RU" dirty="0" smtClean="0"/>
              <a:t>условий  </a:t>
            </a:r>
            <a:r>
              <a:rPr lang="ru-RU" dirty="0"/>
              <a:t>договора </a:t>
            </a:r>
            <a:r>
              <a:rPr lang="ru-RU" dirty="0" smtClean="0"/>
              <a:t> </a:t>
            </a:r>
            <a:r>
              <a:rPr lang="ru-RU" dirty="0"/>
              <a:t>об организации приемной семьи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выплата </a:t>
            </a:r>
            <a:r>
              <a:rPr lang="ru-RU" dirty="0"/>
              <a:t>вознаграждения помощнику за осуществление ухода за подопечным.</a:t>
            </a:r>
          </a:p>
        </p:txBody>
      </p:sp>
    </p:spTree>
    <p:extLst>
      <p:ext uri="{BB962C8B-B14F-4D97-AF65-F5344CB8AC3E}">
        <p14:creationId xmlns:p14="http://schemas.microsoft.com/office/powerpoint/2010/main" val="211200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 за выполнением условий договора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925144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/>
              <a:t>отчет </a:t>
            </a:r>
            <a:r>
              <a:rPr lang="ru-RU" sz="3300" dirty="0"/>
              <a:t>об оказании </a:t>
            </a:r>
            <a:r>
              <a:rPr lang="ru-RU" sz="3300" dirty="0" smtClean="0"/>
              <a:t>услуг </a:t>
            </a:r>
            <a:r>
              <a:rPr lang="ru-RU" sz="3300" dirty="0"/>
              <a:t>по уходу за </a:t>
            </a:r>
            <a:r>
              <a:rPr lang="ru-RU" sz="3300" dirty="0" smtClean="0"/>
              <a:t>подопечным; </a:t>
            </a:r>
          </a:p>
          <a:p>
            <a:r>
              <a:rPr lang="ru-RU" sz="3300" dirty="0" smtClean="0"/>
              <a:t>акт </a:t>
            </a:r>
            <a:r>
              <a:rPr lang="ru-RU" sz="3300" dirty="0"/>
              <a:t>приемки-сдачи услуг; </a:t>
            </a:r>
            <a:endParaRPr lang="ru-RU" sz="3300" dirty="0" smtClean="0"/>
          </a:p>
          <a:p>
            <a:r>
              <a:rPr lang="ru-RU" sz="3300" dirty="0" smtClean="0"/>
              <a:t>выходы </a:t>
            </a:r>
            <a:r>
              <a:rPr lang="ru-RU" sz="3300" dirty="0"/>
              <a:t>с проверками качества оказанных услуг, психологической обстановки и взаимоотношений в приемной семье, материально-бытовых условий проживания семьи. </a:t>
            </a:r>
            <a:endParaRPr lang="ru-RU" sz="3300" dirty="0" smtClean="0"/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формы документов, утверждены приказом Департамента труд а и социальной поддержки населения Ярославской области от08.10.2012г. № 117/12)</a:t>
            </a:r>
          </a:p>
        </p:txBody>
      </p:sp>
    </p:spTree>
    <p:extLst>
      <p:ext uri="{BB962C8B-B14F-4D97-AF65-F5344CB8AC3E}">
        <p14:creationId xmlns:p14="http://schemas.microsoft.com/office/powerpoint/2010/main" val="1271309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приемной семьи не допускается: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416824" cy="48245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между </a:t>
            </a:r>
            <a:r>
              <a:rPr lang="ru-RU" dirty="0"/>
              <a:t>родственниками, родственниками, в том числе близкими, близкими, полнородными 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не полнородными; </a:t>
            </a:r>
          </a:p>
          <a:p>
            <a:r>
              <a:rPr lang="ru-RU" dirty="0" smtClean="0"/>
              <a:t>между </a:t>
            </a:r>
            <a:r>
              <a:rPr lang="ru-RU" dirty="0"/>
              <a:t>усыновителями и усыновленными;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отношении граждан, над которыми установлена опека (попечительство), а также признанных судом недееспособными или ограниченно дееспособными;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психологической несовместимости помощника и подопечного;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случае, если организация приемной семьи приведет к тому, что общая площадь жилого помещения, являющегося совместным местом проживания приемной семьи, в расчете на каждого человека, проживающего в данном жилом помещении, окажется меньше установленной учетной нормы площади жилого помещения.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16602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5" y="-222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4015" y="3861048"/>
            <a:ext cx="8229600" cy="2697163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ru-RU" dirty="0"/>
              <a:t> - </a:t>
            </a:r>
            <a:r>
              <a:rPr lang="ru-RU" dirty="0" smtClean="0"/>
              <a:t>повышение </a:t>
            </a:r>
            <a:r>
              <a:rPr lang="ru-RU" dirty="0"/>
              <a:t>качества </a:t>
            </a:r>
            <a:r>
              <a:rPr lang="ru-RU" dirty="0" smtClean="0"/>
              <a:t>жизни </a:t>
            </a:r>
            <a:r>
              <a:rPr lang="ru-RU" dirty="0"/>
              <a:t>пожилых </a:t>
            </a:r>
            <a:r>
              <a:rPr lang="ru-RU" dirty="0" smtClean="0"/>
              <a:t>граждан </a:t>
            </a:r>
            <a:r>
              <a:rPr lang="ru-RU" dirty="0"/>
              <a:t>и инвалидов, максимальное продление их пребывания в семейной обстановке, сокращение очередности на получение социального обслуживания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116632"/>
            <a:ext cx="7607188" cy="2361952"/>
          </a:xfrm>
        </p:spPr>
        <p:txBody>
          <a:bodyPr>
            <a:noAutofit/>
          </a:bodyPr>
          <a:lstStyle/>
          <a:p>
            <a:r>
              <a:rPr lang="ru-RU" sz="2400" b="1" dirty="0"/>
              <a:t>Постановление Правительства</a:t>
            </a:r>
            <a:br>
              <a:rPr lang="ru-RU" sz="2400" b="1" dirty="0"/>
            </a:br>
            <a:r>
              <a:rPr lang="ru-RU" sz="2400" b="1" dirty="0"/>
              <a:t>Ярославской области от 28.06.2012</a:t>
            </a:r>
            <a:br>
              <a:rPr lang="ru-RU" sz="2400" b="1" dirty="0"/>
            </a:br>
            <a:r>
              <a:rPr lang="ru-RU" sz="2400" b="1" dirty="0"/>
              <a:t>№ 581-п «О создании приемных семей</a:t>
            </a:r>
            <a:br>
              <a:rPr lang="ru-RU" sz="2400" b="1" dirty="0"/>
            </a:br>
            <a:r>
              <a:rPr lang="ru-RU" sz="2400" b="1" dirty="0"/>
              <a:t>для граждан пожилого возраста и</a:t>
            </a:r>
            <a:br>
              <a:rPr lang="ru-RU" sz="2400" b="1" dirty="0"/>
            </a:br>
            <a:r>
              <a:rPr lang="ru-RU" sz="2400" b="1" dirty="0"/>
              <a:t>инвалидов на территории</a:t>
            </a:r>
            <a:br>
              <a:rPr lang="ru-RU" sz="2400" b="1" dirty="0"/>
            </a:br>
            <a:r>
              <a:rPr lang="ru-RU" sz="2400" b="1" dirty="0"/>
              <a:t>Ярославской области»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691680" y="116632"/>
            <a:ext cx="6120680" cy="3744416"/>
          </a:xfrm>
          <a:prstGeom prst="down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692696"/>
            <a:ext cx="7560840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 smtClean="0"/>
              <a:t>Документы предоставляются в комплексный центр социального обслуживания населения. </a:t>
            </a:r>
          </a:p>
          <a:p>
            <a:pPr algn="just"/>
            <a:r>
              <a:rPr lang="ru-RU" sz="2600" dirty="0" smtClean="0"/>
              <a:t>Специалисты центра проверяют полноту и достоверность документов, поступивших от лица, изъявившего желание организовать приемную семью и лица, нуждающегося в социальных услугах.</a:t>
            </a:r>
          </a:p>
          <a:p>
            <a:pPr algn="just"/>
            <a:r>
              <a:rPr lang="ru-RU" sz="2600" dirty="0" smtClean="0"/>
              <a:t>Проводят обследование условий жизнедеятельности лица, изъявившего желание организовать приемную семью.</a:t>
            </a:r>
          </a:p>
          <a:p>
            <a:pPr algn="just"/>
            <a:r>
              <a:rPr lang="ru-RU" sz="2600" dirty="0" smtClean="0"/>
              <a:t>По результатам обследования оформляется соответствующий акт.</a:t>
            </a:r>
          </a:p>
          <a:p>
            <a:pPr algn="just"/>
            <a:r>
              <a:rPr lang="ru-RU" sz="2600" dirty="0" smtClean="0"/>
              <a:t>Далее заключается трехсторонний договор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21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404664"/>
            <a:ext cx="7128792" cy="58326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Комплексный центр социального обслуживания, осуществляет оплату социальных услуг, оказанных лицом, организовавшим приемную семью, на основании договора  о приемной семье и акта  оказанных услуг в сроки и порядке, которые определены в договоре о приемной семье.</a:t>
            </a:r>
          </a:p>
          <a:p>
            <a:pPr marL="0" indent="0" algn="just">
              <a:buNone/>
            </a:pPr>
            <a:r>
              <a:rPr lang="ru-RU" dirty="0" smtClean="0"/>
              <a:t>      В бюджет приемной семьи передается часть пенсии лица, нуждающегося в социальных услугах. Размер пенсии, который передается в бюджет приемной семьи определяется договором, в личном распоряжении нуждающегося в социальных услугах остается не менее 25% пенсии.</a:t>
            </a:r>
          </a:p>
          <a:p>
            <a:pPr marL="0" indent="0" algn="just">
              <a:buNone/>
            </a:pPr>
            <a:r>
              <a:rPr lang="ru-RU" dirty="0" smtClean="0"/>
              <a:t>      Договор о приемной семье может быть расторгнут на основании предусмотренным гражданским законодательством или договором о приемной семье.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30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912768" cy="13541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488832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альтернативная </a:t>
            </a:r>
            <a:r>
              <a:rPr lang="ru-RU" dirty="0"/>
              <a:t>технология стационарному социальному обслуживанию; </a:t>
            </a:r>
            <a:endParaRPr lang="ru-RU" dirty="0" smtClean="0"/>
          </a:p>
          <a:p>
            <a:r>
              <a:rPr lang="ru-RU" dirty="0" smtClean="0"/>
              <a:t>снижение </a:t>
            </a:r>
            <a:r>
              <a:rPr lang="ru-RU" dirty="0"/>
              <a:t>очередности на обслуживание на дому, в дома- интернаты для пожилых и инвалидов; 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/>
              <a:t>гражданам пожилого возраста и инвалидам гарантий жизнеобеспечения, сохранение привычного образа жизни, преодоление чувства одиночества, получение необходимого ухода и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109156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НАШ САЙТ:</a:t>
            </a:r>
          </a:p>
          <a:p>
            <a:pPr marL="0" indent="0" algn="just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http://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</a:rPr>
              <a:t>кцсон-пошехонье.рф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/</a:t>
            </a:r>
            <a:endParaRPr lang="ru-RU" b="1" u="sng" dirty="0">
              <a:ln w="10541" cmpd="sng">
                <a:solidFill>
                  <a:schemeClr val="tx1"/>
                </a:solidFill>
                <a:prstDash val="solid"/>
              </a:ln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ЭЛЕКТРОННАЯ ПОЧТА:</a:t>
            </a:r>
          </a:p>
          <a:p>
            <a:pPr marL="0" indent="0" algn="ctr">
              <a:buNone/>
            </a:pPr>
            <a:r>
              <a:rPr lang="en-US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kcson77@mail.ru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</a:endParaRPr>
          </a:p>
          <a:p>
            <a:pPr marL="0" indent="0"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ТЕЛ: (848546) 2-40-15 </a:t>
            </a: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2-14-98 </a:t>
            </a: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2-13-95  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16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931224" cy="435334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Приемная семья </a:t>
            </a:r>
            <a:r>
              <a:rPr lang="ru-RU" dirty="0" smtClean="0"/>
              <a:t>представляет собой совместное проживание и ведение общего хозяйства лица, нуждающегося в социальных услугах, и лицах, желающего организовать приемную семью и взять на себя заботу и оказание социальных услуг пожилому человеку. Такая форма жизнеустройства одиноких пожилых граждан направлена на повышение их жизни качества, позволяет пожилым людям и инвалидам вести привычный образ жизни и быть социально защищенными.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62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807524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Подопечный</a:t>
            </a:r>
            <a:r>
              <a:rPr lang="ru-RU" dirty="0"/>
              <a:t> </a:t>
            </a:r>
            <a:r>
              <a:rPr lang="ru-RU" sz="3300" dirty="0"/>
              <a:t>– одинокий или одиноко проживающий гражданин пожилого возраста (женщина старше 55 лет, мужчина старше 60 лет) или инвалид (в том числе инвалид, в том числе из числа граждан , страдающих психическими расстройствами (или) расстройствами поведения, нуждающийся в постоянной или временной посторонней помощи в связи с частичной утратой возможности самостоятельно удовлетворять свои основные жизненные потребности и изъявивший желание проживать в приемной семье.</a:t>
            </a:r>
            <a:br>
              <a:rPr lang="ru-RU" sz="3300" dirty="0"/>
            </a:b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5466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понятия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920880" cy="43924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Помощник</a:t>
            </a:r>
            <a:r>
              <a:rPr lang="ru-RU" dirty="0"/>
              <a:t> – это </a:t>
            </a:r>
            <a:r>
              <a:rPr lang="ru-RU" u="sng" dirty="0"/>
              <a:t>совершеннолетний дееспособный гражданин в возрасте от 18 лет, </a:t>
            </a:r>
            <a:r>
              <a:rPr lang="ru-RU" dirty="0"/>
              <a:t>не имеющий судимость, не подвергающийся уголовному преследованию, не имеющий неснятую или непогашенную судимость за тяжкие преступления, </a:t>
            </a:r>
            <a:r>
              <a:rPr lang="ru-RU" u="sng" dirty="0"/>
              <a:t>не являющийся инвалидом 1 и 2 групп</a:t>
            </a:r>
            <a:r>
              <a:rPr lang="ru-RU" u="sng" dirty="0" smtClean="0"/>
              <a:t>,</a:t>
            </a:r>
            <a:r>
              <a:rPr lang="ru-RU" dirty="0"/>
              <a:t> изъявивший желание организовать приемную семью, совместно проживать с подопечным и осуществлять за ним уход в соответствии с договором об организации приемной семьи. Помощник должен иметь собственный доход (заработная плата, пенсия).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54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2784" y="836712"/>
            <a:ext cx="79276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Специалистами МУ «КЦСОН» г. Пошехонье были разработаны и распространены среди населения Пошехонского района буклеты, памятки, брошюры о порядке приема приемных семей для граждан пожилого возраста и инвалидов. Также данная информация размещается</a:t>
            </a:r>
            <a:r>
              <a:rPr lang="en-US" dirty="0" smtClean="0"/>
              <a:t> </a:t>
            </a:r>
            <a:r>
              <a:rPr lang="ru-RU" dirty="0" smtClean="0"/>
              <a:t>в СМИ, на сайте и стендах учреждения</a:t>
            </a:r>
            <a:r>
              <a:rPr lang="en-US" dirty="0" smtClean="0"/>
              <a:t> 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9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9135">
            <a:off x="4719766" y="2043191"/>
            <a:ext cx="4085308" cy="2679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161">
            <a:off x="761506" y="3703916"/>
            <a:ext cx="3982520" cy="2683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6400">
            <a:off x="1778982" y="669149"/>
            <a:ext cx="3335323" cy="2519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86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772816"/>
            <a:ext cx="712879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МУ «КЦСОН» г. Пошехонье реализация программы «Социальная поддержка пожилых граждан в Ярославской области» стартовала в 2014г.</a:t>
            </a:r>
          </a:p>
          <a:p>
            <a:pPr marL="0" indent="0">
              <a:buNone/>
            </a:pPr>
            <a:r>
              <a:rPr lang="ru-RU" dirty="0" smtClean="0"/>
              <a:t>В ноябре 2014г. Была создана первая приемная семья.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28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32040" y="620688"/>
            <a:ext cx="38884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В </a:t>
            </a:r>
            <a:r>
              <a:rPr lang="ru-RU" sz="1800" dirty="0" smtClean="0"/>
              <a:t>2021 </a:t>
            </a:r>
            <a:r>
              <a:rPr lang="ru-RU" sz="1800" dirty="0"/>
              <a:t>году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базе учреждения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МУ </a:t>
            </a:r>
            <a:r>
              <a:rPr lang="ru-RU" sz="1800" dirty="0"/>
              <a:t>«КЦСОН»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г. Пошехонье </a:t>
            </a:r>
            <a:r>
              <a:rPr lang="ru-RU" sz="1800" dirty="0"/>
              <a:t>функционировало 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/>
              <a:t>5</a:t>
            </a:r>
            <a:r>
              <a:rPr lang="ru-RU" sz="1800" dirty="0" smtClean="0"/>
              <a:t> приемных </a:t>
            </a:r>
            <a:r>
              <a:rPr lang="ru-RU" sz="1800" dirty="0"/>
              <a:t>семьи</a:t>
            </a:r>
            <a:r>
              <a:rPr lang="ru-RU" dirty="0"/>
              <a:t>.</a:t>
            </a:r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2022 </a:t>
            </a:r>
            <a:r>
              <a:rPr lang="ru-RU" dirty="0" smtClean="0"/>
              <a:t>планируется создание </a:t>
            </a:r>
            <a:r>
              <a:rPr lang="ru-RU" dirty="0" smtClean="0"/>
              <a:t>6 </a:t>
            </a:r>
            <a:r>
              <a:rPr lang="ru-RU" dirty="0" smtClean="0"/>
              <a:t>приемных семей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62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359</TotalTime>
  <Words>1173</Words>
  <Application>Microsoft Office PowerPoint</Application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ПРИЕМНАЯ СЕМЬЯ ДЛЯ ГРАЖДАН ПОЖИЛОГО ВОЗРАСТА И ИНВАЛИДОВ</vt:lpstr>
      <vt:lpstr>Постановление Правительства Ярославской области от 28.06.2012 № 581-п «О создании приемных семей для граждан пожилого возраста и инвалидов на территории Ярославской области»</vt:lpstr>
      <vt:lpstr>Основные понятия</vt:lpstr>
      <vt:lpstr>Основные понятия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ПРОГРАММЫ ШАГ 1 </vt:lpstr>
      <vt:lpstr>ВЫЯВЛЕНИЕ</vt:lpstr>
      <vt:lpstr>РЕАЛИЗАЦИЯ ПРОГРАММЫ   ШАГ 2 </vt:lpstr>
      <vt:lpstr>РЕАЛИЗАЦИЯ ПРОГРАММЫ  ШАГ 3</vt:lpstr>
      <vt:lpstr>Пакет документов</vt:lpstr>
      <vt:lpstr>Пакет документов</vt:lpstr>
      <vt:lpstr>Пакет документов</vt:lpstr>
      <vt:lpstr>Реализация программы  ШАГ 4</vt:lpstr>
      <vt:lpstr>Контроль за выполнением условий договора</vt:lpstr>
      <vt:lpstr>Организация приемной семьи не допускается:</vt:lpstr>
      <vt:lpstr>Презентация PowerPoint</vt:lpstr>
      <vt:lpstr>Презентация PowerPoint</vt:lpstr>
      <vt:lpstr>ПЕРСПЕКТИВЫ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СЕМЬЯ ДЛЯ ГРАЖДАН ПОЖИЛОГО ВОЗРАСТА И ИНВАЛИДОВ</dc:title>
  <cp:lastModifiedBy>Л П. Рябкова</cp:lastModifiedBy>
  <cp:revision>25</cp:revision>
  <dcterms:modified xsi:type="dcterms:W3CDTF">2021-09-04T10:59:02Z</dcterms:modified>
</cp:coreProperties>
</file>